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>
        <p:scale>
          <a:sx n="66" d="100"/>
          <a:sy n="66" d="100"/>
        </p:scale>
        <p:origin x="2298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D19CF5-1624-4254-BC0C-F444E97D17A6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129619-D9D2-4E74-AA2A-9BE3DC20C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41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B9E2A5-5314-4AF3-9EDD-AC6DCD24DA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535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952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567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04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209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9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8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277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1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64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90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3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782E0-C0C9-411A-8908-407312095D5F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9BA93-C849-4AAB-8C5F-A45003256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78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692604" y="2321378"/>
            <a:ext cx="11172618" cy="3245078"/>
            <a:chOff x="464004" y="816428"/>
            <a:chExt cx="11172618" cy="3245078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/>
            <a:srcRect l="41367" t="26735" r="26582" b="22498"/>
            <a:stretch/>
          </p:blipFill>
          <p:spPr>
            <a:xfrm>
              <a:off x="464004" y="816429"/>
              <a:ext cx="3642081" cy="324507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/>
            <a:srcRect l="47158" t="14409" r="5555" b="10738"/>
            <a:stretch/>
          </p:blipFill>
          <p:spPr>
            <a:xfrm>
              <a:off x="8002292" y="816428"/>
              <a:ext cx="3634330" cy="3245077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4"/>
            <a:srcRect l="17326" t="30072" r="52651" b="26497"/>
            <a:stretch/>
          </p:blipFill>
          <p:spPr>
            <a:xfrm>
              <a:off x="4106085" y="816428"/>
              <a:ext cx="3896207" cy="324507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358363" y="922482"/>
            <a:ext cx="9848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/>
              <a:t>A quick guide of </a:t>
            </a:r>
            <a:r>
              <a:rPr lang="en-US" sz="4800" b="1" dirty="0" err="1" smtClean="0"/>
              <a:t>GUI_dimReducion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412468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“Load movie” button to load 3D movie (saved as .mat file)</a:t>
            </a:r>
          </a:p>
          <a:p>
            <a:pPr marL="342900" indent="-342900">
              <a:buAutoNum type="arabicPeriod"/>
            </a:pPr>
            <a:r>
              <a:rPr lang="en-US" dirty="0"/>
              <a:t>Click “Use default parameters” or input desired parameters </a:t>
            </a:r>
          </a:p>
          <a:p>
            <a:pPr marL="342900" indent="-342900">
              <a:buAutoNum type="arabicPeriod"/>
            </a:pPr>
            <a:r>
              <a:rPr lang="en-US" dirty="0" smtClean="0"/>
              <a:t>Click </a:t>
            </a:r>
            <a:r>
              <a:rPr lang="en-US" dirty="0"/>
              <a:t>“Run </a:t>
            </a:r>
            <a:r>
              <a:rPr lang="en-US" dirty="0" err="1"/>
              <a:t>dimReduction</a:t>
            </a:r>
            <a:r>
              <a:rPr lang="en-US" dirty="0"/>
              <a:t>” </a:t>
            </a:r>
            <a:r>
              <a:rPr lang="en-US" dirty="0" smtClean="0"/>
              <a:t>button. When </a:t>
            </a:r>
            <a:r>
              <a:rPr lang="en-US" dirty="0"/>
              <a:t>running, progress will be displayed in the </a:t>
            </a:r>
            <a:r>
              <a:rPr lang="en-US" dirty="0" err="1"/>
              <a:t>matlab</a:t>
            </a:r>
            <a:r>
              <a:rPr lang="en-US" dirty="0"/>
              <a:t> Command </a:t>
            </a:r>
            <a:r>
              <a:rPr lang="en-US" dirty="0" smtClean="0"/>
              <a:t>Window.</a:t>
            </a:r>
          </a:p>
          <a:p>
            <a:pPr marL="342900" indent="-342900">
              <a:buAutoNum type="arabicPeriod"/>
            </a:pPr>
            <a:r>
              <a:rPr lang="en-US" dirty="0" smtClean="0"/>
              <a:t> Results using default t-SNE and diffusion map parameters will be showed</a:t>
            </a:r>
          </a:p>
          <a:p>
            <a:pPr marL="342900" indent="-342900">
              <a:buAutoNum type="arabicPeriod"/>
            </a:pPr>
            <a:r>
              <a:rPr lang="en-US" dirty="0" smtClean="0"/>
              <a:t>Alter t-SNE or diffusion map parameters and click “Renew” button to recalculate. The plots will be updated based on renewed results. </a:t>
            </a:r>
          </a:p>
          <a:p>
            <a:pPr marL="342900" indent="-342900">
              <a:buAutoNum type="arabicPeriod"/>
            </a:pPr>
            <a:r>
              <a:rPr lang="en-US" dirty="0" smtClean="0"/>
              <a:t>Save the results as a </a:t>
            </a:r>
            <a:r>
              <a:rPr lang="en-US" dirty="0" err="1" smtClean="0"/>
              <a:t>dimReduction</a:t>
            </a:r>
            <a:r>
              <a:rPr lang="en-US" dirty="0" smtClean="0"/>
              <a:t> object by clicking “Save </a:t>
            </a:r>
            <a:r>
              <a:rPr lang="en-US" dirty="0" err="1" smtClean="0"/>
              <a:t>dimReduction</a:t>
            </a:r>
            <a:r>
              <a:rPr lang="en-US" dirty="0" smtClean="0"/>
              <a:t>” Button</a:t>
            </a:r>
          </a:p>
          <a:p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813" t="21111" r="45000" b="28518"/>
          <a:stretch/>
        </p:blipFill>
        <p:spPr>
          <a:xfrm>
            <a:off x="5473701" y="932035"/>
            <a:ext cx="5886450" cy="51816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869362" y="5680015"/>
            <a:ext cx="1512888" cy="2826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40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“Load movie” button to load 3D movie (saved as .mat file)</a:t>
            </a:r>
          </a:p>
          <a:p>
            <a:pPr marL="342900" indent="-342900">
              <a:buAutoNum type="arabicPeriod"/>
            </a:pPr>
            <a:r>
              <a:rPr lang="en-US" dirty="0"/>
              <a:t>Click “Use default parameters” or input desired parameters </a:t>
            </a:r>
          </a:p>
          <a:p>
            <a:pPr marL="342900" indent="-342900">
              <a:buAutoNum type="arabicPeriod"/>
            </a:pPr>
            <a:r>
              <a:rPr lang="en-US" dirty="0" smtClean="0"/>
              <a:t>Click </a:t>
            </a:r>
            <a:r>
              <a:rPr lang="en-US" dirty="0"/>
              <a:t>“Run </a:t>
            </a:r>
            <a:r>
              <a:rPr lang="en-US" dirty="0" err="1"/>
              <a:t>dimReduction</a:t>
            </a:r>
            <a:r>
              <a:rPr lang="en-US" dirty="0"/>
              <a:t>” </a:t>
            </a:r>
            <a:r>
              <a:rPr lang="en-US" dirty="0" smtClean="0"/>
              <a:t>button. When </a:t>
            </a:r>
            <a:r>
              <a:rPr lang="en-US" dirty="0"/>
              <a:t>running, progress will be displayed in the </a:t>
            </a:r>
            <a:r>
              <a:rPr lang="en-US" dirty="0" err="1"/>
              <a:t>matlab</a:t>
            </a:r>
            <a:r>
              <a:rPr lang="en-US" dirty="0"/>
              <a:t> Command </a:t>
            </a:r>
            <a:r>
              <a:rPr lang="en-US" dirty="0" smtClean="0"/>
              <a:t>Window.</a:t>
            </a:r>
          </a:p>
          <a:p>
            <a:pPr marL="342900" indent="-342900">
              <a:buAutoNum type="arabicPeriod"/>
            </a:pPr>
            <a:r>
              <a:rPr lang="en-US" dirty="0" smtClean="0"/>
              <a:t> Results using default t-SNE and diffusion map parameters will be showed</a:t>
            </a:r>
          </a:p>
          <a:p>
            <a:pPr marL="342900" indent="-342900">
              <a:buAutoNum type="arabicPeriod"/>
            </a:pPr>
            <a:r>
              <a:rPr lang="en-US" dirty="0" smtClean="0"/>
              <a:t>Alter t-SNE or diffusion map parameters and click “Renew” button to recalculate. The plots will be updated based on renewed results. </a:t>
            </a:r>
          </a:p>
          <a:p>
            <a:pPr marL="342900" indent="-342900">
              <a:buAutoNum type="arabicPeriod"/>
            </a:pPr>
            <a:r>
              <a:rPr lang="en-US" dirty="0" smtClean="0"/>
              <a:t>Save the results as a </a:t>
            </a:r>
            <a:r>
              <a:rPr lang="en-US" dirty="0" err="1" smtClean="0"/>
              <a:t>dimReduction</a:t>
            </a:r>
            <a:r>
              <a:rPr lang="en-US" dirty="0" smtClean="0"/>
              <a:t> object by clicking “Save </a:t>
            </a:r>
            <a:r>
              <a:rPr lang="en-US" dirty="0" err="1" smtClean="0"/>
              <a:t>dimReduction</a:t>
            </a:r>
            <a:r>
              <a:rPr lang="en-US" dirty="0" smtClean="0"/>
              <a:t>” Button</a:t>
            </a:r>
          </a:p>
          <a:p>
            <a:endParaRPr lang="en-US" dirty="0" smtClean="0"/>
          </a:p>
          <a:p>
            <a:r>
              <a:rPr lang="en-US" dirty="0" smtClean="0"/>
              <a:t>* If you already have the </a:t>
            </a:r>
            <a:r>
              <a:rPr lang="en-US" dirty="0" err="1" smtClean="0"/>
              <a:t>dimReduction</a:t>
            </a:r>
            <a:r>
              <a:rPr lang="en-US" dirty="0" smtClean="0"/>
              <a:t> object saved as .mat file. You can directly load the object by clicking “Load </a:t>
            </a:r>
            <a:r>
              <a:rPr lang="en-US" dirty="0" err="1" smtClean="0"/>
              <a:t>dimReduction</a:t>
            </a:r>
            <a:r>
              <a:rPr lang="en-US" dirty="0" smtClean="0"/>
              <a:t>” button</a:t>
            </a:r>
          </a:p>
          <a:p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813" t="21111" r="45000" b="28518"/>
          <a:stretch/>
        </p:blipFill>
        <p:spPr>
          <a:xfrm>
            <a:off x="5473701" y="932035"/>
            <a:ext cx="5886450" cy="51816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688011" y="4975165"/>
            <a:ext cx="1598613" cy="5588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086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“Load movie” button to load 3D movie (saved as .mat file)</a:t>
            </a:r>
          </a:p>
          <a:p>
            <a:pPr marL="342900" indent="-342900">
              <a:buAutoNum type="arabicPeriod"/>
            </a:pPr>
            <a:r>
              <a:rPr lang="en-US" dirty="0"/>
              <a:t>Click “Use default parameters” or input desired parameters </a:t>
            </a:r>
          </a:p>
          <a:p>
            <a:pPr marL="342900" indent="-342900">
              <a:buAutoNum type="arabicPeriod"/>
            </a:pPr>
            <a:r>
              <a:rPr lang="en-US" dirty="0" smtClean="0"/>
              <a:t>Click </a:t>
            </a:r>
            <a:r>
              <a:rPr lang="en-US" dirty="0"/>
              <a:t>“Run </a:t>
            </a:r>
            <a:r>
              <a:rPr lang="en-US" dirty="0" err="1"/>
              <a:t>dimReduction</a:t>
            </a:r>
            <a:r>
              <a:rPr lang="en-US" dirty="0"/>
              <a:t>” </a:t>
            </a:r>
            <a:r>
              <a:rPr lang="en-US" dirty="0" smtClean="0"/>
              <a:t>button. When </a:t>
            </a:r>
            <a:r>
              <a:rPr lang="en-US" dirty="0"/>
              <a:t>running, progress will be displayed in the </a:t>
            </a:r>
            <a:r>
              <a:rPr lang="en-US" dirty="0" err="1"/>
              <a:t>matlab</a:t>
            </a:r>
            <a:r>
              <a:rPr lang="en-US" dirty="0"/>
              <a:t> Command </a:t>
            </a:r>
            <a:r>
              <a:rPr lang="en-US" dirty="0" smtClean="0"/>
              <a:t>Window.</a:t>
            </a:r>
          </a:p>
          <a:p>
            <a:pPr marL="342900" indent="-342900">
              <a:buAutoNum type="arabicPeriod"/>
            </a:pPr>
            <a:r>
              <a:rPr lang="en-US" dirty="0" smtClean="0"/>
              <a:t> Results using default t-SNE and diffusion map parameters will be showed</a:t>
            </a:r>
          </a:p>
          <a:p>
            <a:pPr marL="342900" indent="-342900">
              <a:buAutoNum type="arabicPeriod"/>
            </a:pPr>
            <a:r>
              <a:rPr lang="en-US" dirty="0" smtClean="0"/>
              <a:t>Alter t-SNE or diffusion map parameters and click “Renew” button to recalculate. The plots will be updated based on renewed results. </a:t>
            </a:r>
          </a:p>
          <a:p>
            <a:pPr marL="342900" indent="-342900">
              <a:buAutoNum type="arabicPeriod"/>
            </a:pPr>
            <a:r>
              <a:rPr lang="en-US" dirty="0" smtClean="0"/>
              <a:t>Save the results as a </a:t>
            </a:r>
            <a:r>
              <a:rPr lang="en-US" dirty="0" err="1" smtClean="0"/>
              <a:t>dimReduction</a:t>
            </a:r>
            <a:r>
              <a:rPr lang="en-US" dirty="0" smtClean="0"/>
              <a:t> object by clicking “Save </a:t>
            </a:r>
            <a:r>
              <a:rPr lang="en-US" dirty="0" err="1" smtClean="0"/>
              <a:t>dimReduction</a:t>
            </a:r>
            <a:r>
              <a:rPr lang="en-US" dirty="0" smtClean="0"/>
              <a:t>” Button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Click “Correspond Maps” button to shift to another pop-up window, which allow users to visualize clustered points corresponding with original data.</a:t>
            </a:r>
          </a:p>
          <a:p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813" t="21111" r="45000" b="28518"/>
          <a:stretch/>
        </p:blipFill>
        <p:spPr>
          <a:xfrm>
            <a:off x="5473701" y="932035"/>
            <a:ext cx="5886450" cy="51816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373812" y="5680015"/>
            <a:ext cx="1512888" cy="2826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101569"/>
            <a:ext cx="10515600" cy="1325563"/>
          </a:xfrm>
        </p:spPr>
        <p:txBody>
          <a:bodyPr/>
          <a:lstStyle/>
          <a:p>
            <a:r>
              <a:rPr lang="en-US" dirty="0" smtClean="0"/>
              <a:t>Correspond Maps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093499"/>
            <a:ext cx="11595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 smtClean="0"/>
              <a:t>After clicked Correspond Maps button in the main GUI, a new pop-up window will appear</a:t>
            </a:r>
          </a:p>
          <a:p>
            <a:endParaRPr lang="en-US" sz="2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813" t="21111" r="45000" b="28518"/>
          <a:stretch/>
        </p:blipFill>
        <p:spPr>
          <a:xfrm>
            <a:off x="345094" y="1802031"/>
            <a:ext cx="5496906" cy="48387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35062" y="6194365"/>
            <a:ext cx="1512888" cy="2826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5996" t="31918" r="14218" b="24539"/>
          <a:stretch/>
        </p:blipFill>
        <p:spPr>
          <a:xfrm>
            <a:off x="6631968" y="1698565"/>
            <a:ext cx="5467350" cy="44958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endCxn id="4" idx="1"/>
          </p:cNvCxnSpPr>
          <p:nvPr/>
        </p:nvCxnSpPr>
        <p:spPr>
          <a:xfrm flipV="1">
            <a:off x="2647950" y="3946465"/>
            <a:ext cx="3984018" cy="238921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633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0"/>
            <a:ext cx="10515600" cy="1325563"/>
          </a:xfrm>
        </p:spPr>
        <p:txBody>
          <a:bodyPr/>
          <a:lstStyle/>
          <a:p>
            <a:r>
              <a:rPr lang="en-US" dirty="0"/>
              <a:t>Correspond Maps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1514" y="1126672"/>
            <a:ext cx="48587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</a:t>
            </a:r>
            <a:r>
              <a:rPr lang="en-US" dirty="0" smtClean="0"/>
              <a:t>Load </a:t>
            </a:r>
            <a:r>
              <a:rPr lang="en-US" dirty="0" err="1" smtClean="0"/>
              <a:t>dimReduction</a:t>
            </a:r>
            <a:r>
              <a:rPr lang="en-US" dirty="0" smtClean="0"/>
              <a:t> object” button to load </a:t>
            </a:r>
            <a:r>
              <a:rPr lang="en-US" dirty="0" err="1" smtClean="0"/>
              <a:t>dimReduction</a:t>
            </a:r>
            <a:r>
              <a:rPr lang="en-US" dirty="0" smtClean="0"/>
              <a:t> object from the previous main GUI. </a:t>
            </a:r>
          </a:p>
          <a:p>
            <a:endParaRPr lang="en-US" dirty="0"/>
          </a:p>
          <a:p>
            <a:r>
              <a:rPr lang="en-US" dirty="0" smtClean="0"/>
              <a:t>* The </a:t>
            </a:r>
            <a:r>
              <a:rPr lang="en-US" dirty="0" err="1" smtClean="0"/>
              <a:t>Corerspond</a:t>
            </a:r>
            <a:r>
              <a:rPr lang="en-US" dirty="0" smtClean="0"/>
              <a:t> Maps GUI can be used independently. If you previously saved </a:t>
            </a:r>
            <a:r>
              <a:rPr lang="en-US" dirty="0" err="1" smtClean="0"/>
              <a:t>dimReduction</a:t>
            </a:r>
            <a:r>
              <a:rPr lang="en-US" dirty="0" smtClean="0"/>
              <a:t> objects as .mat file. You </a:t>
            </a:r>
            <a:r>
              <a:rPr lang="en-US" dirty="0"/>
              <a:t>can run </a:t>
            </a:r>
            <a:r>
              <a:rPr lang="en-US" dirty="0" err="1" smtClean="0"/>
              <a:t>CorrespondMaps.m</a:t>
            </a:r>
            <a:r>
              <a:rPr lang="en-US" dirty="0" smtClean="0"/>
              <a:t> to directly use this GUI. Click the same</a:t>
            </a:r>
            <a:r>
              <a:rPr lang="en-US" dirty="0"/>
              <a:t> “Load </a:t>
            </a:r>
            <a:r>
              <a:rPr lang="en-US" dirty="0" err="1"/>
              <a:t>dimReduction</a:t>
            </a:r>
            <a:r>
              <a:rPr lang="en-US" dirty="0"/>
              <a:t> object</a:t>
            </a:r>
            <a:r>
              <a:rPr lang="en-US" dirty="0" smtClean="0"/>
              <a:t>”  button to load the object from the saved .mat file.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6042" t="31852" r="13958" b="24814"/>
          <a:stretch/>
        </p:blipFill>
        <p:spPr>
          <a:xfrm>
            <a:off x="5188970" y="967015"/>
            <a:ext cx="6705600" cy="54483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6309" y="1527165"/>
            <a:ext cx="2691584" cy="7630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04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0"/>
            <a:ext cx="10515600" cy="1325563"/>
          </a:xfrm>
        </p:spPr>
        <p:txBody>
          <a:bodyPr/>
          <a:lstStyle/>
          <a:p>
            <a:r>
              <a:rPr lang="en-US" dirty="0"/>
              <a:t>Correspond Maps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1514" y="1126672"/>
            <a:ext cx="48587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</a:t>
            </a:r>
            <a:r>
              <a:rPr lang="en-US" dirty="0" smtClean="0"/>
              <a:t>Load </a:t>
            </a:r>
            <a:r>
              <a:rPr lang="en-US" dirty="0" err="1" smtClean="0"/>
              <a:t>dimReduction</a:t>
            </a:r>
            <a:r>
              <a:rPr lang="en-US" dirty="0" smtClean="0"/>
              <a:t> object” button to load </a:t>
            </a:r>
            <a:r>
              <a:rPr lang="en-US" dirty="0" err="1" smtClean="0"/>
              <a:t>dimReduction</a:t>
            </a:r>
            <a:r>
              <a:rPr lang="en-US" dirty="0" smtClean="0"/>
              <a:t> object from the previous main GUI. </a:t>
            </a:r>
          </a:p>
          <a:p>
            <a:pPr marL="342900" indent="-342900">
              <a:buAutoNum type="arabicPeriod"/>
            </a:pPr>
            <a:r>
              <a:rPr lang="en-US" dirty="0" smtClean="0"/>
              <a:t>Choose </a:t>
            </a:r>
            <a:r>
              <a:rPr lang="en-US" dirty="0" err="1" smtClean="0"/>
              <a:t>tSNE</a:t>
            </a:r>
            <a:r>
              <a:rPr lang="en-US" dirty="0" smtClean="0"/>
              <a:t> or diffusion map then click “Run </a:t>
            </a:r>
            <a:r>
              <a:rPr lang="en-US" dirty="0" err="1" smtClean="0"/>
              <a:t>CorrespondMap</a:t>
            </a:r>
            <a:r>
              <a:rPr lang="en-US" dirty="0" smtClean="0"/>
              <a:t>” button.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6042" t="31852" r="13958" b="24814"/>
          <a:stretch/>
        </p:blipFill>
        <p:spPr>
          <a:xfrm>
            <a:off x="5188970" y="967015"/>
            <a:ext cx="6705600" cy="54483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388381" y="5910480"/>
            <a:ext cx="4306777" cy="4032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93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4408" t="48084" r="6721" b="4195"/>
          <a:stretch/>
        </p:blipFill>
        <p:spPr>
          <a:xfrm>
            <a:off x="7856317" y="2574230"/>
            <a:ext cx="4311335" cy="400856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30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Correspond Maps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1514" y="1126672"/>
            <a:ext cx="485877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</a:t>
            </a:r>
            <a:r>
              <a:rPr lang="en-US" dirty="0" smtClean="0"/>
              <a:t>Load </a:t>
            </a:r>
            <a:r>
              <a:rPr lang="en-US" dirty="0" err="1" smtClean="0"/>
              <a:t>dimReduction</a:t>
            </a:r>
            <a:r>
              <a:rPr lang="en-US" dirty="0" smtClean="0"/>
              <a:t> object” button to load </a:t>
            </a:r>
            <a:r>
              <a:rPr lang="en-US" dirty="0" err="1" smtClean="0"/>
              <a:t>dimReduction</a:t>
            </a:r>
            <a:r>
              <a:rPr lang="en-US" dirty="0" smtClean="0"/>
              <a:t> object from the previous main GUI. </a:t>
            </a:r>
          </a:p>
          <a:p>
            <a:pPr marL="342900" indent="-342900">
              <a:buAutoNum type="arabicPeriod"/>
            </a:pPr>
            <a:r>
              <a:rPr lang="en-US" dirty="0" smtClean="0"/>
              <a:t>Choose </a:t>
            </a:r>
            <a:r>
              <a:rPr lang="en-US" dirty="0" err="1" smtClean="0"/>
              <a:t>tSNE</a:t>
            </a:r>
            <a:r>
              <a:rPr lang="en-US" dirty="0" smtClean="0"/>
              <a:t> or diffusion map then click “Run </a:t>
            </a:r>
            <a:r>
              <a:rPr lang="en-US" dirty="0" err="1" smtClean="0"/>
              <a:t>CorrespondMap</a:t>
            </a:r>
            <a:r>
              <a:rPr lang="en-US" dirty="0" smtClean="0"/>
              <a:t>” button.</a:t>
            </a:r>
          </a:p>
          <a:p>
            <a:pPr marL="342900" indent="-342900">
              <a:buAutoNum type="arabicPeriod"/>
            </a:pPr>
            <a:r>
              <a:rPr lang="en-US" dirty="0" smtClean="0"/>
              <a:t>You will see a new figure showing selected results (e.g. t-SNE map in 3D). You can rotate, zoom in/out the 3D map to better visualize clustered points.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dirty="0" smtClean="0"/>
              <a:t>* Meanwhile, the </a:t>
            </a:r>
            <a:r>
              <a:rPr lang="en-US" dirty="0" err="1" smtClean="0"/>
              <a:t>CorrespondMaps</a:t>
            </a:r>
            <a:r>
              <a:rPr lang="en-US" dirty="0" smtClean="0"/>
              <a:t> GUI will show the reference frame of the input movie.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64408" t="4623" r="6721" b="51627"/>
          <a:stretch/>
        </p:blipFill>
        <p:spPr>
          <a:xfrm>
            <a:off x="5000285" y="281796"/>
            <a:ext cx="3108681" cy="26498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840191" y="3157997"/>
            <a:ext cx="1454727" cy="5827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82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30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Correspond Maps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1514" y="1126672"/>
            <a:ext cx="485877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</a:t>
            </a:r>
            <a:r>
              <a:rPr lang="en-US" dirty="0" smtClean="0"/>
              <a:t>Load </a:t>
            </a:r>
            <a:r>
              <a:rPr lang="en-US" dirty="0" err="1" smtClean="0"/>
              <a:t>dimReduction</a:t>
            </a:r>
            <a:r>
              <a:rPr lang="en-US" dirty="0" smtClean="0"/>
              <a:t> object” button to load </a:t>
            </a:r>
            <a:r>
              <a:rPr lang="en-US" dirty="0" err="1" smtClean="0"/>
              <a:t>dimReduction</a:t>
            </a:r>
            <a:r>
              <a:rPr lang="en-US" dirty="0" smtClean="0"/>
              <a:t> object from the previous main GUI. </a:t>
            </a:r>
          </a:p>
          <a:p>
            <a:pPr marL="342900" indent="-342900">
              <a:buAutoNum type="arabicPeriod"/>
            </a:pPr>
            <a:r>
              <a:rPr lang="en-US" dirty="0" smtClean="0"/>
              <a:t>Choose </a:t>
            </a:r>
            <a:r>
              <a:rPr lang="en-US" dirty="0" err="1" smtClean="0"/>
              <a:t>tSNE</a:t>
            </a:r>
            <a:r>
              <a:rPr lang="en-US" dirty="0" smtClean="0"/>
              <a:t> or diffusion map then click “Run </a:t>
            </a:r>
            <a:r>
              <a:rPr lang="en-US" dirty="0" err="1" smtClean="0"/>
              <a:t>CorrespondMap</a:t>
            </a:r>
            <a:r>
              <a:rPr lang="en-US" dirty="0" smtClean="0"/>
              <a:t>” button.</a:t>
            </a:r>
          </a:p>
          <a:p>
            <a:pPr marL="342900" indent="-342900">
              <a:buAutoNum type="arabicPeriod"/>
            </a:pPr>
            <a:r>
              <a:rPr lang="en-US" dirty="0" smtClean="0"/>
              <a:t>You will see a new figure showing selected results (e.g. t-SNE map in 3D). You can rotate, zoom in/out the 3D map to better visualize clustered points.</a:t>
            </a:r>
          </a:p>
          <a:p>
            <a:pPr marL="342900" indent="-342900">
              <a:buAutoNum type="arabicPeriod"/>
            </a:pPr>
            <a:r>
              <a:rPr lang="en-US" dirty="0" smtClean="0"/>
              <a:t>Brush clustered points and the corresponding </a:t>
            </a:r>
            <a:r>
              <a:rPr lang="en-US" dirty="0" smtClean="0">
                <a:solidFill>
                  <a:srgbClr val="FF0000"/>
                </a:solidFill>
              </a:rPr>
              <a:t>pixels (</a:t>
            </a:r>
            <a:r>
              <a:rPr lang="en-US" dirty="0" err="1" smtClean="0">
                <a:solidFill>
                  <a:srgbClr val="FF0000"/>
                </a:solidFill>
              </a:rPr>
              <a:t>pixelwise</a:t>
            </a:r>
            <a:r>
              <a:rPr lang="en-US" dirty="0" smtClean="0">
                <a:solidFill>
                  <a:srgbClr val="FF0000"/>
                </a:solidFill>
              </a:rPr>
              <a:t> analysis) </a:t>
            </a:r>
            <a:r>
              <a:rPr lang="en-US" dirty="0" smtClean="0"/>
              <a:t>will be shown on the reference frame.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9690" t="1628" r="583" b="15838"/>
          <a:stretch/>
        </p:blipFill>
        <p:spPr>
          <a:xfrm>
            <a:off x="7042150" y="2100263"/>
            <a:ext cx="4876800" cy="45529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0941" t="23778" r="50310" b="32711"/>
          <a:stretch/>
        </p:blipFill>
        <p:spPr>
          <a:xfrm>
            <a:off x="5480050" y="900113"/>
            <a:ext cx="2819400" cy="24003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9861551" y="2543467"/>
            <a:ext cx="666750" cy="5827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32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30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Correspond Maps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1514" y="1414803"/>
            <a:ext cx="5054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</a:t>
            </a:r>
            <a:r>
              <a:rPr lang="en-US" dirty="0" smtClean="0"/>
              <a:t>Load </a:t>
            </a:r>
            <a:r>
              <a:rPr lang="en-US" dirty="0" err="1" smtClean="0"/>
              <a:t>dimReduction</a:t>
            </a:r>
            <a:r>
              <a:rPr lang="en-US" dirty="0" smtClean="0"/>
              <a:t> object” button to load </a:t>
            </a:r>
            <a:r>
              <a:rPr lang="en-US" dirty="0" err="1" smtClean="0"/>
              <a:t>dimReduction</a:t>
            </a:r>
            <a:r>
              <a:rPr lang="en-US" dirty="0" smtClean="0"/>
              <a:t> object from the previous main GUI. </a:t>
            </a:r>
          </a:p>
          <a:p>
            <a:pPr marL="342900" indent="-342900">
              <a:buAutoNum type="arabicPeriod"/>
            </a:pPr>
            <a:r>
              <a:rPr lang="en-US" dirty="0" smtClean="0"/>
              <a:t>Choose </a:t>
            </a:r>
            <a:r>
              <a:rPr lang="en-US" dirty="0" err="1" smtClean="0"/>
              <a:t>tSNE</a:t>
            </a:r>
            <a:r>
              <a:rPr lang="en-US" dirty="0" smtClean="0"/>
              <a:t> or diffusion map then click “Run </a:t>
            </a:r>
            <a:r>
              <a:rPr lang="en-US" dirty="0" err="1" smtClean="0"/>
              <a:t>CorrespondMap</a:t>
            </a:r>
            <a:r>
              <a:rPr lang="en-US" dirty="0" smtClean="0"/>
              <a:t>” button.</a:t>
            </a:r>
          </a:p>
          <a:p>
            <a:pPr marL="342900" indent="-342900">
              <a:buAutoNum type="arabicPeriod"/>
            </a:pPr>
            <a:r>
              <a:rPr lang="en-US" dirty="0" smtClean="0"/>
              <a:t>You will see a new figure showing selected results (e.g. t-SNE map in 3D). You can rotate, zoom in/out the 3D map to better visualize clustered points.</a:t>
            </a:r>
          </a:p>
          <a:p>
            <a:pPr marL="342900" indent="-342900">
              <a:buAutoNum type="arabicPeriod"/>
            </a:pPr>
            <a:r>
              <a:rPr lang="en-US" dirty="0" smtClean="0"/>
              <a:t>Brush clustered points and the corresponding </a:t>
            </a:r>
            <a:r>
              <a:rPr lang="en-US" dirty="0" smtClean="0">
                <a:solidFill>
                  <a:srgbClr val="FF0000"/>
                </a:solidFill>
              </a:rPr>
              <a:t>pixels (</a:t>
            </a:r>
            <a:r>
              <a:rPr lang="en-US" dirty="0" err="1" smtClean="0">
                <a:solidFill>
                  <a:srgbClr val="FF0000"/>
                </a:solidFill>
              </a:rPr>
              <a:t>pixelwise</a:t>
            </a:r>
            <a:r>
              <a:rPr lang="en-US" dirty="0" smtClean="0">
                <a:solidFill>
                  <a:srgbClr val="FF0000"/>
                </a:solidFill>
              </a:rPr>
              <a:t> analysis) </a:t>
            </a:r>
            <a:r>
              <a:rPr lang="en-US" dirty="0" smtClean="0"/>
              <a:t>will be shown on the reference frame</a:t>
            </a:r>
            <a:r>
              <a:rPr lang="en-US" dirty="0" smtClean="0"/>
              <a:t>.</a:t>
            </a:r>
          </a:p>
          <a:p>
            <a:pPr marL="342900" indent="-342900">
              <a:buAutoNum type="arabicPeriod"/>
            </a:pPr>
            <a:r>
              <a:rPr lang="en-US" dirty="0" smtClean="0"/>
              <a:t>Brush multiple clusters, the corresponding regions will superimpose on the reference map.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461" t="6367" r="9286" b="49189"/>
          <a:stretch/>
        </p:blipFill>
        <p:spPr>
          <a:xfrm>
            <a:off x="4977378" y="1889238"/>
            <a:ext cx="7040451" cy="302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5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30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Correspond Maps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1445986"/>
            <a:ext cx="505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</a:t>
            </a:r>
            <a:r>
              <a:rPr lang="en-US" dirty="0" smtClean="0"/>
              <a:t>Load </a:t>
            </a:r>
            <a:r>
              <a:rPr lang="en-US" dirty="0" err="1" smtClean="0"/>
              <a:t>dimReduction</a:t>
            </a:r>
            <a:r>
              <a:rPr lang="en-US" dirty="0" smtClean="0"/>
              <a:t> object” button to load </a:t>
            </a:r>
            <a:r>
              <a:rPr lang="en-US" dirty="0" err="1" smtClean="0"/>
              <a:t>dimReduction</a:t>
            </a:r>
            <a:r>
              <a:rPr lang="en-US" dirty="0" smtClean="0"/>
              <a:t> object from the previous main GUI. </a:t>
            </a:r>
          </a:p>
          <a:p>
            <a:pPr marL="342900" indent="-342900">
              <a:buAutoNum type="arabicPeriod"/>
            </a:pPr>
            <a:r>
              <a:rPr lang="en-US" dirty="0" smtClean="0"/>
              <a:t>Choose </a:t>
            </a:r>
            <a:r>
              <a:rPr lang="en-US" dirty="0" err="1" smtClean="0"/>
              <a:t>tSNE</a:t>
            </a:r>
            <a:r>
              <a:rPr lang="en-US" dirty="0" smtClean="0"/>
              <a:t> or diffusion map then click “Run </a:t>
            </a:r>
            <a:r>
              <a:rPr lang="en-US" dirty="0" err="1" smtClean="0"/>
              <a:t>CorrespondMap</a:t>
            </a:r>
            <a:r>
              <a:rPr lang="en-US" dirty="0" smtClean="0"/>
              <a:t>” button.</a:t>
            </a:r>
          </a:p>
          <a:p>
            <a:pPr marL="342900" indent="-342900">
              <a:buAutoNum type="arabicPeriod"/>
            </a:pPr>
            <a:r>
              <a:rPr lang="en-US" dirty="0" smtClean="0"/>
              <a:t>You will see a new figure showing selected results (e.g. t-SNE map in 3D). You can rotate, zoom in/out the 3D map to better visualize clustered points.</a:t>
            </a:r>
          </a:p>
          <a:p>
            <a:pPr marL="342900" indent="-342900">
              <a:buAutoNum type="arabicPeriod"/>
            </a:pPr>
            <a:r>
              <a:rPr lang="en-US" dirty="0" smtClean="0"/>
              <a:t>Brush clustered points and the corresponding </a:t>
            </a:r>
            <a:r>
              <a:rPr lang="en-US" dirty="0" smtClean="0">
                <a:solidFill>
                  <a:srgbClr val="FF0000"/>
                </a:solidFill>
              </a:rPr>
              <a:t>pixels (</a:t>
            </a:r>
            <a:r>
              <a:rPr lang="en-US" dirty="0" err="1" smtClean="0">
                <a:solidFill>
                  <a:srgbClr val="FF0000"/>
                </a:solidFill>
              </a:rPr>
              <a:t>pixelwise</a:t>
            </a:r>
            <a:r>
              <a:rPr lang="en-US" dirty="0" smtClean="0">
                <a:solidFill>
                  <a:srgbClr val="FF0000"/>
                </a:solidFill>
              </a:rPr>
              <a:t> analysis) </a:t>
            </a:r>
            <a:r>
              <a:rPr lang="en-US" dirty="0" smtClean="0"/>
              <a:t>will be shown on the reference frame</a:t>
            </a:r>
            <a:r>
              <a:rPr lang="en-US" dirty="0" smtClean="0"/>
              <a:t>.</a:t>
            </a:r>
          </a:p>
          <a:p>
            <a:pPr marL="342900" indent="-342900">
              <a:buAutoNum type="arabicPeriod"/>
            </a:pPr>
            <a:r>
              <a:rPr lang="en-US" dirty="0" smtClean="0"/>
              <a:t>Brush multiple clusters, the corresponding regions will superimpose on the reference map.</a:t>
            </a:r>
          </a:p>
          <a:p>
            <a:pPr marL="342900" indent="-342900">
              <a:buAutoNum type="arabicPeriod"/>
            </a:pPr>
            <a:r>
              <a:rPr lang="en-US" smtClean="0"/>
              <a:t>Click “Renew” </a:t>
            </a:r>
            <a:r>
              <a:rPr lang="en-US" dirty="0" smtClean="0"/>
              <a:t>button to reset the reference map.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540" t="5662" r="8571" b="47919"/>
          <a:stretch/>
        </p:blipFill>
        <p:spPr>
          <a:xfrm>
            <a:off x="5007429" y="2039345"/>
            <a:ext cx="7053944" cy="312769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495722" y="2510971"/>
            <a:ext cx="646792" cy="3628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45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5318" t="2839" r="32857" b="46367"/>
          <a:stretch/>
        </p:blipFill>
        <p:spPr>
          <a:xfrm>
            <a:off x="5533570" y="1132114"/>
            <a:ext cx="5820230" cy="5225143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5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30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Correspond Maps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1514" y="1126672"/>
            <a:ext cx="485877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</a:t>
            </a:r>
            <a:r>
              <a:rPr lang="en-US" dirty="0" smtClean="0"/>
              <a:t>Load </a:t>
            </a:r>
            <a:r>
              <a:rPr lang="en-US" dirty="0" err="1" smtClean="0"/>
              <a:t>dimReduction</a:t>
            </a:r>
            <a:r>
              <a:rPr lang="en-US" dirty="0" smtClean="0"/>
              <a:t> object” button to load </a:t>
            </a:r>
            <a:r>
              <a:rPr lang="en-US" dirty="0" err="1" smtClean="0"/>
              <a:t>dimReduction</a:t>
            </a:r>
            <a:r>
              <a:rPr lang="en-US" dirty="0" smtClean="0"/>
              <a:t> object from the previous main GUI. </a:t>
            </a:r>
          </a:p>
          <a:p>
            <a:pPr marL="342900" indent="-342900">
              <a:buAutoNum type="arabicPeriod"/>
            </a:pPr>
            <a:r>
              <a:rPr lang="en-US" dirty="0" smtClean="0"/>
              <a:t>Choose </a:t>
            </a:r>
            <a:r>
              <a:rPr lang="en-US" dirty="0" err="1" smtClean="0"/>
              <a:t>tSNE</a:t>
            </a:r>
            <a:r>
              <a:rPr lang="en-US" dirty="0" smtClean="0"/>
              <a:t> or diffusion map then click “Run </a:t>
            </a:r>
            <a:r>
              <a:rPr lang="en-US" dirty="0" err="1" smtClean="0"/>
              <a:t>CorrespondMap</a:t>
            </a:r>
            <a:r>
              <a:rPr lang="en-US" dirty="0" smtClean="0"/>
              <a:t>” button.</a:t>
            </a:r>
          </a:p>
          <a:p>
            <a:pPr marL="342900" indent="-342900">
              <a:buAutoNum type="arabicPeriod"/>
            </a:pPr>
            <a:r>
              <a:rPr lang="en-US" dirty="0" smtClean="0"/>
              <a:t>You will see a new figure showing selected results (e.g. t-SNE map in 3D). You can rotate, zoom in/out the 3D map to better visualize clustered points.</a:t>
            </a:r>
          </a:p>
          <a:p>
            <a:pPr marL="342900" indent="-342900">
              <a:buAutoNum type="arabicPeriod"/>
            </a:pPr>
            <a:r>
              <a:rPr lang="en-US" dirty="0" smtClean="0"/>
              <a:t>Brush clustered points and the corresponding </a:t>
            </a:r>
            <a:r>
              <a:rPr lang="en-US" dirty="0" smtClean="0">
                <a:solidFill>
                  <a:srgbClr val="FF0000"/>
                </a:solidFill>
              </a:rPr>
              <a:t>frame</a:t>
            </a:r>
            <a:r>
              <a:rPr lang="en-US" dirty="0" smtClean="0">
                <a:solidFill>
                  <a:srgbClr val="FF0000"/>
                </a:solidFill>
              </a:rPr>
              <a:t> (</a:t>
            </a:r>
            <a:r>
              <a:rPr lang="en-US" dirty="0" err="1" smtClean="0">
                <a:solidFill>
                  <a:srgbClr val="FF0000"/>
                </a:solidFill>
              </a:rPr>
              <a:t>framewise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analysis) </a:t>
            </a:r>
            <a:r>
              <a:rPr lang="en-US" dirty="0" smtClean="0"/>
              <a:t>will be </a:t>
            </a:r>
            <a:r>
              <a:rPr lang="en-US" dirty="0" smtClean="0"/>
              <a:t>shown.</a:t>
            </a: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66469" t="23063" r="4244" b="30987"/>
          <a:stretch/>
        </p:blipFill>
        <p:spPr>
          <a:xfrm>
            <a:off x="6905399" y="2310478"/>
            <a:ext cx="5152571" cy="45474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6667" t="23721" r="33888" b="33245"/>
          <a:stretch/>
        </p:blipFill>
        <p:spPr>
          <a:xfrm>
            <a:off x="4811600" y="-25335"/>
            <a:ext cx="3818650" cy="313932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9052797" y="4513942"/>
            <a:ext cx="468574" cy="3906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7112000" y="2206171"/>
            <a:ext cx="1940798" cy="230777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090397" y="467455"/>
            <a:ext cx="3168232" cy="17387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158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Click “Load movie” button to load 3D movie (saved as .mat file)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2917" t="20926" r="45104" b="28519"/>
          <a:stretch/>
        </p:blipFill>
        <p:spPr>
          <a:xfrm>
            <a:off x="5145809" y="509156"/>
            <a:ext cx="6640984" cy="5905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850082" y="1443437"/>
            <a:ext cx="1340428" cy="3513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836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Click “Load movie” button to load 3D movie (saved as .mat file)</a:t>
            </a:r>
          </a:p>
          <a:p>
            <a:pPr marL="342900" indent="-342900">
              <a:buAutoNum type="arabicPeriod"/>
            </a:pPr>
            <a:r>
              <a:rPr lang="en-US" dirty="0" smtClean="0"/>
              <a:t>Click “Use default parameters” or input desired parameters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2917" t="20926" r="45104" b="28519"/>
          <a:stretch/>
        </p:blipFill>
        <p:spPr>
          <a:xfrm>
            <a:off x="5145809" y="550719"/>
            <a:ext cx="6640984" cy="5905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435600" y="1825624"/>
            <a:ext cx="1671782" cy="24450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54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Click “Load movie” button to load 3D movie (saved as .mat file)</a:t>
            </a:r>
          </a:p>
          <a:p>
            <a:pPr marL="342900" indent="-342900">
              <a:buAutoNum type="arabicPeriod"/>
            </a:pPr>
            <a:r>
              <a:rPr lang="en-US" dirty="0" smtClean="0"/>
              <a:t>Click “Use default parameters” or input desired parameters </a:t>
            </a:r>
          </a:p>
          <a:p>
            <a:pPr marL="342900" indent="-342900">
              <a:buAutoNum type="arabicPeriod"/>
            </a:pPr>
            <a:r>
              <a:rPr lang="en-US" dirty="0"/>
              <a:t> </a:t>
            </a:r>
            <a:r>
              <a:rPr lang="en-US" dirty="0" smtClean="0"/>
              <a:t>Click “Run </a:t>
            </a:r>
            <a:r>
              <a:rPr lang="en-US" dirty="0" err="1" smtClean="0"/>
              <a:t>dimReduction</a:t>
            </a:r>
            <a:r>
              <a:rPr lang="en-US" dirty="0" smtClean="0"/>
              <a:t>” button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812" t="21481" r="45625" b="28518"/>
          <a:stretch/>
        </p:blipFill>
        <p:spPr>
          <a:xfrm>
            <a:off x="5435600" y="697922"/>
            <a:ext cx="6159500" cy="548866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630718" y="4152322"/>
            <a:ext cx="1671782" cy="5466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19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“Load movie” button to load 3D movie (saved as .mat file)</a:t>
            </a:r>
          </a:p>
          <a:p>
            <a:pPr marL="342900" indent="-342900">
              <a:buAutoNum type="arabicPeriod"/>
            </a:pPr>
            <a:r>
              <a:rPr lang="en-US" dirty="0"/>
              <a:t>Click “Use default parameters” or input desired parameters </a:t>
            </a:r>
          </a:p>
          <a:p>
            <a:pPr marL="342900" indent="-342900">
              <a:buAutoNum type="arabicPeriod"/>
            </a:pPr>
            <a:r>
              <a:rPr lang="en-US" dirty="0"/>
              <a:t> Click “Run </a:t>
            </a:r>
            <a:r>
              <a:rPr lang="en-US" dirty="0" err="1"/>
              <a:t>dimReduction</a:t>
            </a:r>
            <a:r>
              <a:rPr lang="en-US" dirty="0"/>
              <a:t>” button. When running, progress will be displayed in the </a:t>
            </a:r>
            <a:r>
              <a:rPr lang="en-US" dirty="0" err="1"/>
              <a:t>matlab</a:t>
            </a:r>
            <a:r>
              <a:rPr lang="en-US" dirty="0"/>
              <a:t> Command Window.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2792" t="22580" r="27952" b="6129"/>
          <a:stretch/>
        </p:blipFill>
        <p:spPr>
          <a:xfrm>
            <a:off x="5146265" y="850106"/>
            <a:ext cx="6715535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6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“Load movie” button to load 3D movie (saved as .mat file)</a:t>
            </a:r>
          </a:p>
          <a:p>
            <a:pPr marL="342900" indent="-342900">
              <a:buAutoNum type="arabicPeriod"/>
            </a:pPr>
            <a:r>
              <a:rPr lang="en-US" dirty="0"/>
              <a:t>Click “Use default parameters” or input desired parameters </a:t>
            </a:r>
          </a:p>
          <a:p>
            <a:pPr marL="342900" indent="-342900">
              <a:buAutoNum type="arabicPeriod"/>
            </a:pPr>
            <a:r>
              <a:rPr lang="en-US" dirty="0"/>
              <a:t> Click “Run </a:t>
            </a:r>
            <a:r>
              <a:rPr lang="en-US" dirty="0" err="1"/>
              <a:t>dimReduction</a:t>
            </a:r>
            <a:r>
              <a:rPr lang="en-US" dirty="0"/>
              <a:t>” </a:t>
            </a:r>
            <a:r>
              <a:rPr lang="en-US" dirty="0" smtClean="0"/>
              <a:t>button. When </a:t>
            </a:r>
            <a:r>
              <a:rPr lang="en-US" dirty="0"/>
              <a:t>running, progress will be displayed in the </a:t>
            </a:r>
            <a:r>
              <a:rPr lang="en-US" dirty="0" err="1"/>
              <a:t>matlab</a:t>
            </a:r>
            <a:r>
              <a:rPr lang="en-US" dirty="0"/>
              <a:t> Command </a:t>
            </a:r>
            <a:r>
              <a:rPr lang="en-US" dirty="0" smtClean="0"/>
              <a:t>Window.</a:t>
            </a:r>
          </a:p>
          <a:p>
            <a:pPr marL="342900" indent="-342900">
              <a:buAutoNum type="arabicPeriod"/>
            </a:pPr>
            <a:r>
              <a:rPr lang="en-US" dirty="0" smtClean="0"/>
              <a:t> Results using default t-SNE and diffusion map parameters will be showed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3021" t="21111" r="45208" b="28333"/>
          <a:stretch/>
        </p:blipFill>
        <p:spPr>
          <a:xfrm>
            <a:off x="5149850" y="686924"/>
            <a:ext cx="6426200" cy="57519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181849" y="966211"/>
            <a:ext cx="2990851" cy="50726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5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“Load movie” button to load 3D movie (saved as .mat file)</a:t>
            </a:r>
          </a:p>
          <a:p>
            <a:pPr marL="342900" indent="-342900">
              <a:buAutoNum type="arabicPeriod"/>
            </a:pPr>
            <a:r>
              <a:rPr lang="en-US" dirty="0"/>
              <a:t>Click “Use default parameters” or input desired parameters </a:t>
            </a:r>
          </a:p>
          <a:p>
            <a:pPr marL="342900" indent="-342900">
              <a:buAutoNum type="arabicPeriod"/>
            </a:pPr>
            <a:r>
              <a:rPr lang="en-US" dirty="0" smtClean="0"/>
              <a:t>Click </a:t>
            </a:r>
            <a:r>
              <a:rPr lang="en-US" dirty="0"/>
              <a:t>“Run </a:t>
            </a:r>
            <a:r>
              <a:rPr lang="en-US" dirty="0" err="1"/>
              <a:t>dimReduction</a:t>
            </a:r>
            <a:r>
              <a:rPr lang="en-US" dirty="0"/>
              <a:t>” </a:t>
            </a:r>
            <a:r>
              <a:rPr lang="en-US" dirty="0" smtClean="0"/>
              <a:t>button. When </a:t>
            </a:r>
            <a:r>
              <a:rPr lang="en-US" dirty="0"/>
              <a:t>running, progress will be displayed in the </a:t>
            </a:r>
            <a:r>
              <a:rPr lang="en-US" dirty="0" err="1"/>
              <a:t>matlab</a:t>
            </a:r>
            <a:r>
              <a:rPr lang="en-US" dirty="0"/>
              <a:t> Command </a:t>
            </a:r>
            <a:r>
              <a:rPr lang="en-US" dirty="0" smtClean="0"/>
              <a:t>Window.</a:t>
            </a:r>
          </a:p>
          <a:p>
            <a:pPr marL="342900" indent="-342900">
              <a:buAutoNum type="arabicPeriod"/>
            </a:pPr>
            <a:r>
              <a:rPr lang="en-US" dirty="0" smtClean="0"/>
              <a:t> Results using default t-SNE and diffusion map parameters will be showed</a:t>
            </a:r>
          </a:p>
          <a:p>
            <a:pPr marL="342900" indent="-342900">
              <a:buAutoNum type="arabicPeriod"/>
            </a:pPr>
            <a:r>
              <a:rPr lang="en-US" dirty="0" smtClean="0"/>
              <a:t>Alter t-SNE or diffusion map parameters and click “Renew” button to recalculate.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3021" t="21111" r="45208" b="28333"/>
          <a:stretch/>
        </p:blipFill>
        <p:spPr>
          <a:xfrm>
            <a:off x="5149850" y="686924"/>
            <a:ext cx="6426200" cy="57519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080625" y="1155700"/>
            <a:ext cx="1495426" cy="4697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59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dirty="0" smtClean="0"/>
              <a:t>Main interface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200" y="1155700"/>
            <a:ext cx="4597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Click “Load movie” button to load 3D movie (saved as .mat file)</a:t>
            </a:r>
          </a:p>
          <a:p>
            <a:pPr marL="342900" indent="-342900">
              <a:buAutoNum type="arabicPeriod"/>
            </a:pPr>
            <a:r>
              <a:rPr lang="en-US" dirty="0"/>
              <a:t>Click “Use default parameters” or input desired parameters </a:t>
            </a:r>
          </a:p>
          <a:p>
            <a:pPr marL="342900" indent="-342900">
              <a:buAutoNum type="arabicPeriod"/>
            </a:pPr>
            <a:r>
              <a:rPr lang="en-US" dirty="0" smtClean="0"/>
              <a:t>Click </a:t>
            </a:r>
            <a:r>
              <a:rPr lang="en-US" dirty="0"/>
              <a:t>“Run </a:t>
            </a:r>
            <a:r>
              <a:rPr lang="en-US" dirty="0" err="1"/>
              <a:t>dimReduction</a:t>
            </a:r>
            <a:r>
              <a:rPr lang="en-US" dirty="0"/>
              <a:t>” </a:t>
            </a:r>
            <a:r>
              <a:rPr lang="en-US" dirty="0" smtClean="0"/>
              <a:t>button. When </a:t>
            </a:r>
            <a:r>
              <a:rPr lang="en-US" dirty="0"/>
              <a:t>running, progress will be displayed in the </a:t>
            </a:r>
            <a:r>
              <a:rPr lang="en-US" dirty="0" err="1"/>
              <a:t>matlab</a:t>
            </a:r>
            <a:r>
              <a:rPr lang="en-US" dirty="0"/>
              <a:t> Command </a:t>
            </a:r>
            <a:r>
              <a:rPr lang="en-US" dirty="0" smtClean="0"/>
              <a:t>Window.</a:t>
            </a:r>
          </a:p>
          <a:p>
            <a:pPr marL="342900" indent="-342900">
              <a:buAutoNum type="arabicPeriod"/>
            </a:pPr>
            <a:r>
              <a:rPr lang="en-US" dirty="0" smtClean="0"/>
              <a:t> Results using default t-SNE and diffusion map parameters will be showed</a:t>
            </a:r>
          </a:p>
          <a:p>
            <a:pPr marL="342900" indent="-342900">
              <a:buAutoNum type="arabicPeriod"/>
            </a:pPr>
            <a:r>
              <a:rPr lang="en-US" dirty="0" smtClean="0"/>
              <a:t>Alter t-SNE or diffusion map parameters and click “Renew” button to recalculate. The plots will be updated based on renewed results. </a:t>
            </a:r>
          </a:p>
          <a:p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813" t="21111" r="45000" b="28518"/>
          <a:stretch/>
        </p:blipFill>
        <p:spPr>
          <a:xfrm>
            <a:off x="5473701" y="932035"/>
            <a:ext cx="5886450" cy="51816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326312" y="3522835"/>
            <a:ext cx="4027488" cy="21540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7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1285</Words>
  <Application>Microsoft Office PowerPoint</Application>
  <PresentationFormat>Widescreen</PresentationFormat>
  <Paragraphs>96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Main interface</vt:lpstr>
      <vt:lpstr>Main interface</vt:lpstr>
      <vt:lpstr>Main interface</vt:lpstr>
      <vt:lpstr>Main interface</vt:lpstr>
      <vt:lpstr>Main interface</vt:lpstr>
      <vt:lpstr>Main interface</vt:lpstr>
      <vt:lpstr>Main interface</vt:lpstr>
      <vt:lpstr>Main interface</vt:lpstr>
      <vt:lpstr>Main interface</vt:lpstr>
      <vt:lpstr>Main interface</vt:lpstr>
      <vt:lpstr>Main interface</vt:lpstr>
      <vt:lpstr>Correspond Maps</vt:lpstr>
      <vt:lpstr>Correspond Maps</vt:lpstr>
      <vt:lpstr>Correspond Maps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Yale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YIXIANG WANG</dc:creator>
  <cp:lastModifiedBy>YIXIANG WANG</cp:lastModifiedBy>
  <cp:revision>8</cp:revision>
  <dcterms:created xsi:type="dcterms:W3CDTF">2019-06-27T22:11:04Z</dcterms:created>
  <dcterms:modified xsi:type="dcterms:W3CDTF">2019-06-27T22:25:01Z</dcterms:modified>
</cp:coreProperties>
</file>

<file path=docProps/thumbnail.jpeg>
</file>